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3004800" cy="7315200"/>
  <p:notesSz cx="6858000" cy="9144000"/>
  <p:embeddedFontLst>
    <p:embeddedFont>
      <p:font typeface="Raleway Bold" charset="1" panose="00000000000000000000"/>
      <p:regular r:id="rId16"/>
    </p:embeddedFont>
    <p:embeddedFont>
      <p:font typeface="Poppins Light" charset="1" panose="02000000000000000000"/>
      <p:regular r:id="rId17"/>
    </p:embeddedFont>
    <p:embeddedFont>
      <p:font typeface="Helveticish Bold" charset="1" panose="020B0704020202020204"/>
      <p:regular r:id="rId21"/>
    </p:embeddedFont>
    <p:embeddedFont>
      <p:font typeface="Helveticish" charset="1" panose="020B06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notesMasters/notesMaster1.xml" Type="http://schemas.openxmlformats.org/officeDocument/2006/relationships/notesMaster"/><Relationship Id="rId19" Target="theme/theme2.xml" Type="http://schemas.openxmlformats.org/officeDocument/2006/relationships/theme"/><Relationship Id="rId2" Target="presProps.xml" Type="http://schemas.openxmlformats.org/officeDocument/2006/relationships/presProps"/><Relationship Id="rId20" Target="notesSlides/notesSlide1.xml" Type="http://schemas.openxmlformats.org/officeDocument/2006/relationships/notes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notesSlides/notesSlide2.xml" Type="http://schemas.openxmlformats.org/officeDocument/2006/relationships/notesSlide"/><Relationship Id="rId24" Target="notesSlides/notesSlide3.xml" Type="http://schemas.openxmlformats.org/officeDocument/2006/relationships/notesSlide"/><Relationship Id="rId25" Target="notesSlides/notesSlide4.xml" Type="http://schemas.openxmlformats.org/officeDocument/2006/relationships/notesSlide"/><Relationship Id="rId26" Target="notesSlides/notesSlide5.xml" Type="http://schemas.openxmlformats.org/officeDocument/2006/relationships/notesSlide"/><Relationship Id="rId27" Target="notesSlides/notesSlide6.xml" Type="http://schemas.openxmlformats.org/officeDocument/2006/relationships/notesSlide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Potrzebne slajdy:</a:t>
            </a:r>
          </a:p>
          <a:p>
            <a:r>
              <a:rPr lang="en-US"/>
              <a:t>- granica między rolą Schoolworkera i dorosłych</a:t>
            </a:r>
          </a:p>
          <a:p>
            <a:r>
              <a:rPr lang="en-US"/>
              <a:t>- lista dokumentów do ewaluacji</a:t>
            </a:r>
          </a:p>
          <a:p>
            <a:r>
              <a:rPr lang="en-US"/>
              <a:t>-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jpe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3668" y="350488"/>
            <a:ext cx="6814682" cy="681468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1765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13413" lIns="13413" bIns="13413" rIns="13413"/>
            <a:lstStyle/>
            <a:p>
              <a:pPr algn="ctr">
                <a:lnSpc>
                  <a:spcPts val="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953668" y="800208"/>
            <a:ext cx="6543370" cy="6052617"/>
          </a:xfrm>
          <a:custGeom>
            <a:avLst/>
            <a:gdLst/>
            <a:ahLst/>
            <a:cxnLst/>
            <a:rect r="r" b="b" t="t" l="l"/>
            <a:pathLst>
              <a:path h="6052617" w="6543370">
                <a:moveTo>
                  <a:pt x="0" y="0"/>
                </a:moveTo>
                <a:lnTo>
                  <a:pt x="6543370" y="0"/>
                </a:lnTo>
                <a:lnTo>
                  <a:pt x="6543370" y="6052617"/>
                </a:lnTo>
                <a:lnTo>
                  <a:pt x="0" y="6052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81359" y="1190208"/>
            <a:ext cx="928154" cy="92815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1765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13413" lIns="13413" bIns="13413" rIns="13413"/>
            <a:lstStyle/>
            <a:p>
              <a:pPr algn="ctr">
                <a:lnSpc>
                  <a:spcPts val="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0" y="136161"/>
            <a:ext cx="1895405" cy="1612603"/>
          </a:xfrm>
          <a:custGeom>
            <a:avLst/>
            <a:gdLst/>
            <a:ahLst/>
            <a:cxnLst/>
            <a:rect r="r" b="b" t="t" l="l"/>
            <a:pathLst>
              <a:path h="1612603" w="1895405">
                <a:moveTo>
                  <a:pt x="0" y="0"/>
                </a:moveTo>
                <a:lnTo>
                  <a:pt x="1895405" y="0"/>
                </a:lnTo>
                <a:lnTo>
                  <a:pt x="1895405" y="1612603"/>
                </a:lnTo>
                <a:lnTo>
                  <a:pt x="0" y="1612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31520" y="6223403"/>
            <a:ext cx="5514541" cy="720553"/>
          </a:xfrm>
          <a:custGeom>
            <a:avLst/>
            <a:gdLst/>
            <a:ahLst/>
            <a:cxnLst/>
            <a:rect r="r" b="b" t="t" l="l"/>
            <a:pathLst>
              <a:path h="720553" w="5514541">
                <a:moveTo>
                  <a:pt x="0" y="0"/>
                </a:moveTo>
                <a:lnTo>
                  <a:pt x="5514541" y="0"/>
                </a:lnTo>
                <a:lnTo>
                  <a:pt x="5514541" y="720554"/>
                </a:lnTo>
                <a:lnTo>
                  <a:pt x="0" y="720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231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89332" y="2241550"/>
            <a:ext cx="5825155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Czym jest </a:t>
            </a:r>
          </a:p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Peer Support?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9332" y="3788416"/>
            <a:ext cx="5010443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“Bo czasem rozmowa z rówieśnikiem pomaga najwięcej” - materiały informacyjno-edukacyjne dla młodzieży</a:t>
            </a:r>
          </a:p>
          <a:p>
            <a:pPr algn="l">
              <a:lnSpc>
                <a:spcPts val="265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30544" y="5097353"/>
            <a:ext cx="5259467" cy="94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Projekt “Wsparcie rówieśnicze w zakresie zdrowia psychicznego młodzieży (peer support)” w ramach programu Fundusze Europejskie dla Rozwoju Społecznego 2021-2027 (FERS), Priorytet FERS.05 Innowacje społeczne, Działanie 05.01 Innowacje społeczne, w partnerstwie z Ministerstwem Edukacji Narodowej i Fundacją „Instytut Edukacji Pozytywnej”.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65695" y="218025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599" y="0"/>
                </a:lnTo>
                <a:lnTo>
                  <a:pt x="6280599" y="863583"/>
                </a:lnTo>
                <a:lnTo>
                  <a:pt x="0" y="8635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55561" y="-467212"/>
            <a:ext cx="8129779" cy="8129779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13413" lIns="13413" bIns="13413" rIns="13413"/>
            <a:lstStyle/>
            <a:p>
              <a:pPr algn="ctr">
                <a:lnSpc>
                  <a:spcPts val="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326762" y="2876953"/>
            <a:ext cx="5825155" cy="72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4999" b="true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Dziękujemy!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467780" y="1262583"/>
            <a:ext cx="6543370" cy="6052617"/>
          </a:xfrm>
          <a:custGeom>
            <a:avLst/>
            <a:gdLst/>
            <a:ahLst/>
            <a:cxnLst/>
            <a:rect r="r" b="b" t="t" l="l"/>
            <a:pathLst>
              <a:path h="6052617" w="6543370">
                <a:moveTo>
                  <a:pt x="0" y="0"/>
                </a:moveTo>
                <a:lnTo>
                  <a:pt x="6543370" y="0"/>
                </a:lnTo>
                <a:lnTo>
                  <a:pt x="6543370" y="6052617"/>
                </a:lnTo>
                <a:lnTo>
                  <a:pt x="0" y="60526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314162"/>
            <a:ext cx="2680709" cy="2280736"/>
          </a:xfrm>
          <a:custGeom>
            <a:avLst/>
            <a:gdLst/>
            <a:ahLst/>
            <a:cxnLst/>
            <a:rect r="r" b="b" t="t" l="l"/>
            <a:pathLst>
              <a:path h="2280736" w="2680709">
                <a:moveTo>
                  <a:pt x="0" y="0"/>
                </a:moveTo>
                <a:lnTo>
                  <a:pt x="2680709" y="0"/>
                </a:lnTo>
                <a:lnTo>
                  <a:pt x="2680709" y="2280736"/>
                </a:lnTo>
                <a:lnTo>
                  <a:pt x="0" y="2280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924209" y="3867670"/>
            <a:ext cx="582515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Zapraszamy do wspólnego działania!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0175" y="5628420"/>
            <a:ext cx="7310800" cy="955260"/>
          </a:xfrm>
          <a:custGeom>
            <a:avLst/>
            <a:gdLst/>
            <a:ahLst/>
            <a:cxnLst/>
            <a:rect r="r" b="b" t="t" l="l"/>
            <a:pathLst>
              <a:path h="955260" w="7310800">
                <a:moveTo>
                  <a:pt x="0" y="0"/>
                </a:moveTo>
                <a:lnTo>
                  <a:pt x="7310800" y="0"/>
                </a:lnTo>
                <a:lnTo>
                  <a:pt x="7310800" y="955260"/>
                </a:lnTo>
                <a:lnTo>
                  <a:pt x="0" y="9552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231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173984" y="2469094"/>
            <a:ext cx="792893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28386"/>
            <a:ext cx="5437837" cy="540886"/>
            <a:chOff x="0" y="0"/>
            <a:chExt cx="2013031" cy="2002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13031" cy="200230"/>
            </a:xfrm>
            <a:custGeom>
              <a:avLst/>
              <a:gdLst/>
              <a:ahLst/>
              <a:cxnLst/>
              <a:rect r="r" b="b" t="t" l="l"/>
              <a:pathLst>
                <a:path h="200230" w="2013031">
                  <a:moveTo>
                    <a:pt x="0" y="0"/>
                  </a:moveTo>
                  <a:lnTo>
                    <a:pt x="2013031" y="0"/>
                  </a:lnTo>
                  <a:lnTo>
                    <a:pt x="2013031" y="200230"/>
                  </a:lnTo>
                  <a:lnTo>
                    <a:pt x="0" y="200230"/>
                  </a:lnTo>
                  <a:close/>
                </a:path>
              </a:pathLst>
            </a:custGeom>
            <a:solidFill>
              <a:srgbClr val="EFAB55">
                <a:alpha val="48627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013031" cy="238330"/>
            </a:xfrm>
            <a:prstGeom prst="rect">
              <a:avLst/>
            </a:prstGeom>
          </p:spPr>
          <p:txBody>
            <a:bodyPr anchor="ctr" rtlCol="false" tIns="36142" lIns="36142" bIns="36142" rIns="36142"/>
            <a:lstStyle/>
            <a:p>
              <a:pPr algn="ctr">
                <a:lnSpc>
                  <a:spcPts val="189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721054" y="1528386"/>
            <a:ext cx="7290096" cy="540886"/>
            <a:chOff x="0" y="0"/>
            <a:chExt cx="2698718" cy="2002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98718" cy="200230"/>
            </a:xfrm>
            <a:custGeom>
              <a:avLst/>
              <a:gdLst/>
              <a:ahLst/>
              <a:cxnLst/>
              <a:rect r="r" b="b" t="t" l="l"/>
              <a:pathLst>
                <a:path h="200230" w="2698718">
                  <a:moveTo>
                    <a:pt x="0" y="0"/>
                  </a:moveTo>
                  <a:lnTo>
                    <a:pt x="2698718" y="0"/>
                  </a:lnTo>
                  <a:lnTo>
                    <a:pt x="2698718" y="200230"/>
                  </a:lnTo>
                  <a:lnTo>
                    <a:pt x="0" y="200230"/>
                  </a:lnTo>
                  <a:close/>
                </a:path>
              </a:pathLst>
            </a:custGeom>
            <a:solidFill>
              <a:srgbClr val="8C8C91">
                <a:alpha val="14902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698718" cy="238330"/>
            </a:xfrm>
            <a:prstGeom prst="rect">
              <a:avLst/>
            </a:prstGeom>
          </p:spPr>
          <p:txBody>
            <a:bodyPr anchor="ctr" rtlCol="false" tIns="36142" lIns="36142" bIns="36142" rIns="36142"/>
            <a:lstStyle/>
            <a:p>
              <a:pPr algn="ctr">
                <a:lnSpc>
                  <a:spcPts val="189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39304" y="2760889"/>
            <a:ext cx="13089758" cy="379710"/>
            <a:chOff x="0" y="0"/>
            <a:chExt cx="4845693" cy="14056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845693" cy="140565"/>
            </a:xfrm>
            <a:custGeom>
              <a:avLst/>
              <a:gdLst/>
              <a:ahLst/>
              <a:cxnLst/>
              <a:rect r="r" b="b" t="t" l="l"/>
              <a:pathLst>
                <a:path h="140565" w="4845693">
                  <a:moveTo>
                    <a:pt x="0" y="0"/>
                  </a:moveTo>
                  <a:lnTo>
                    <a:pt x="4845693" y="0"/>
                  </a:lnTo>
                  <a:lnTo>
                    <a:pt x="4845693" y="140565"/>
                  </a:lnTo>
                  <a:lnTo>
                    <a:pt x="0" y="140565"/>
                  </a:lnTo>
                  <a:close/>
                </a:path>
              </a:pathLst>
            </a:custGeom>
            <a:solidFill>
              <a:srgbClr val="EFAB55">
                <a:alpha val="7843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845693" cy="178665"/>
            </a:xfrm>
            <a:prstGeom prst="rect">
              <a:avLst/>
            </a:prstGeom>
          </p:spPr>
          <p:txBody>
            <a:bodyPr anchor="ctr" rtlCol="false" tIns="36142" lIns="36142" bIns="36142" rIns="36142"/>
            <a:lstStyle/>
            <a:p>
              <a:pPr algn="ctr">
                <a:lnSpc>
                  <a:spcPts val="189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0" y="3416824"/>
            <a:ext cx="13011150" cy="371790"/>
            <a:chOff x="0" y="0"/>
            <a:chExt cx="4816593" cy="13763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16592" cy="137633"/>
            </a:xfrm>
            <a:custGeom>
              <a:avLst/>
              <a:gdLst/>
              <a:ahLst/>
              <a:cxnLst/>
              <a:rect r="r" b="b" t="t" l="l"/>
              <a:pathLst>
                <a:path h="1376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7633"/>
                  </a:lnTo>
                  <a:lnTo>
                    <a:pt x="0" y="137633"/>
                  </a:lnTo>
                  <a:close/>
                </a:path>
              </a:pathLst>
            </a:custGeom>
            <a:solidFill>
              <a:srgbClr val="8C8C91">
                <a:alpha val="14902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16593" cy="175733"/>
            </a:xfrm>
            <a:prstGeom prst="rect">
              <a:avLst/>
            </a:prstGeom>
          </p:spPr>
          <p:txBody>
            <a:bodyPr anchor="ctr" rtlCol="false" tIns="36142" lIns="36142" bIns="36142" rIns="36142"/>
            <a:lstStyle/>
            <a:p>
              <a:pPr algn="ctr">
                <a:lnSpc>
                  <a:spcPts val="1892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173984" y="1177142"/>
            <a:ext cx="9730111" cy="110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17"/>
              </a:lnSpc>
            </a:pPr>
            <a:r>
              <a:rPr lang="en-US" b="true" sz="7470" spc="-149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Czego się dowiecie?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73984" y="2722789"/>
            <a:ext cx="8527706" cy="315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Peer Support - o co chodzi?</a:t>
            </a:r>
          </a:p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Dla kogo jest Peer Support?</a:t>
            </a:r>
          </a:p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Jak to działa?</a:t>
            </a:r>
          </a:p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Co daje Peer Support?</a:t>
            </a:r>
          </a:p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Gdzie i kiedy się zgłosić?</a:t>
            </a:r>
          </a:p>
          <a:p>
            <a:pPr algn="l">
              <a:lnSpc>
                <a:spcPts val="2788"/>
              </a:lnSpc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Zasady bezpieczeństwa</a:t>
            </a:r>
          </a:p>
          <a:p>
            <a:pPr algn="l" marL="0" indent="0" lvl="0">
              <a:lnSpc>
                <a:spcPts val="2788"/>
              </a:lnSpc>
              <a:spcBef>
                <a:spcPct val="0"/>
              </a:spcBef>
            </a:pPr>
            <a:r>
              <a:rPr lang="en-US" sz="1992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Dołącz do nas!</a:t>
            </a:r>
          </a:p>
          <a:p>
            <a:pPr algn="l" marL="0" indent="0" lvl="0">
              <a:lnSpc>
                <a:spcPts val="2788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78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C8C91">
                <a:alpha val="1882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3" id="13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8627761" y="1026995"/>
            <a:ext cx="4645040" cy="4645021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80885" y="1421889"/>
            <a:ext cx="7114810" cy="4281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Peer Support to zorganizowana forma wsparcia rówieśniczego, w której uczniowie i uczennice wspierają się wzajemnie w trudnych momentach.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To miejsce w szkole, gdzie możesz być wysłuchany, bez oceniania, gdzie można podzielić się tym, co cię stresuje lub martwi.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To uzupełnienie po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mocy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w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szkole – nie zastępuje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p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yc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hologa, ale pomaga szybciej zauważyć problem i znaleźć wsparcie.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Peer Support? O co chodzi?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46136" y="-3269183"/>
            <a:ext cx="9985343" cy="4691272"/>
            <a:chOff x="0" y="0"/>
            <a:chExt cx="17300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30040" cy="812800"/>
            </a:xfrm>
            <a:custGeom>
              <a:avLst/>
              <a:gdLst/>
              <a:ahLst/>
              <a:cxnLst/>
              <a:rect r="r" b="b" t="t" l="l"/>
              <a:pathLst>
                <a:path h="812800" w="1730040">
                  <a:moveTo>
                    <a:pt x="865020" y="0"/>
                  </a:moveTo>
                  <a:cubicBezTo>
                    <a:pt x="387283" y="0"/>
                    <a:pt x="0" y="181951"/>
                    <a:pt x="0" y="406400"/>
                  </a:cubicBezTo>
                  <a:cubicBezTo>
                    <a:pt x="0" y="630849"/>
                    <a:pt x="387283" y="812800"/>
                    <a:pt x="865020" y="812800"/>
                  </a:cubicBezTo>
                  <a:cubicBezTo>
                    <a:pt x="1342757" y="812800"/>
                    <a:pt x="1730040" y="630849"/>
                    <a:pt x="1730040" y="406400"/>
                  </a:cubicBezTo>
                  <a:cubicBezTo>
                    <a:pt x="1730040" y="181951"/>
                    <a:pt x="1342757" y="0"/>
                    <a:pt x="86502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62191" y="38100"/>
              <a:ext cx="1405657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1F4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12" id="12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3" id="13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8627761" y="1026995"/>
            <a:ext cx="4645040" cy="4645021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80885" y="1850514"/>
            <a:ext cx="7114810" cy="342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Dla każd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ego, kto czasem czuje się przytłoczony, zestresowany, ma gorszy dzień albo po prostu chce pogadać z kimś, kto go zrozumie.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Dla tych, którzy chcą wspierać innych – jeśli potrafisz słuchać, masz empatię i chcesz zrobić coś dobrego dla swoich rówieśników,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może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sz zostać S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c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hoolworkerem.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Peer Support? Dla kogo?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1F4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101027" y="-3026336"/>
            <a:ext cx="9985343" cy="4691272"/>
            <a:chOff x="0" y="0"/>
            <a:chExt cx="173004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30040" cy="812800"/>
            </a:xfrm>
            <a:custGeom>
              <a:avLst/>
              <a:gdLst/>
              <a:ahLst/>
              <a:cxnLst/>
              <a:rect r="r" b="b" t="t" l="l"/>
              <a:pathLst>
                <a:path h="812800" w="1730040">
                  <a:moveTo>
                    <a:pt x="865020" y="0"/>
                  </a:moveTo>
                  <a:cubicBezTo>
                    <a:pt x="387283" y="0"/>
                    <a:pt x="0" y="181951"/>
                    <a:pt x="0" y="406400"/>
                  </a:cubicBezTo>
                  <a:cubicBezTo>
                    <a:pt x="0" y="630849"/>
                    <a:pt x="387283" y="812800"/>
                    <a:pt x="865020" y="812800"/>
                  </a:cubicBezTo>
                  <a:cubicBezTo>
                    <a:pt x="1342757" y="812800"/>
                    <a:pt x="1730040" y="630849"/>
                    <a:pt x="1730040" y="406400"/>
                  </a:cubicBezTo>
                  <a:cubicBezTo>
                    <a:pt x="1730040" y="181951"/>
                    <a:pt x="1342757" y="0"/>
                    <a:pt x="86502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62191" y="38100"/>
              <a:ext cx="1405657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8627761" y="1026995"/>
            <a:ext cx="4645040" cy="4645021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848087" y="1345138"/>
            <a:ext cx="7707357" cy="471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Koordynator Szkolny (peda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gog, psycholog, nauczyciel) czuwa nad całym programem – dba o bezpieczeństwo i wspiera Schoolworkerów.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Schoolworkerzy są dostępni w wyznaczonym miejscu i czasie – możesz umówić się na rozmowę.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Schoolworker uważnie słucha, nie ocenia, pomaga Ci poukładać myśli i znaleźć możliwe rozwiązania.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Jeśli sprawa jest poważniejsza – Schoolworker razem z Tobą kieruje się do Koordynatora lub innej dorosłej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o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soby w szkole (pedagog, psy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c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holog, wychowawca).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Jak to działa?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C8C91">
                <a:alpha val="2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8627761" y="1026995"/>
            <a:ext cx="4645040" cy="4645021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80885" y="1850514"/>
            <a:ext cx="7114810" cy="3424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M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ożliwość pogadania z kimś, kto naprawdę słucha.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Poczucie, że nie jesteś sam/a ze swoimi problemami.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Lepszą at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mosferę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w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szkole i więcej wzajemnego zaufania.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Rozwój ważnych umiejętności – empatii, komunikacji, współpracy.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Co daje Peer Support?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C8C91">
                <a:alpha val="3568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5344405" y="-2968053"/>
            <a:ext cx="9985343" cy="4691272"/>
            <a:chOff x="0" y="0"/>
            <a:chExt cx="173004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30040" cy="812800"/>
            </a:xfrm>
            <a:custGeom>
              <a:avLst/>
              <a:gdLst/>
              <a:ahLst/>
              <a:cxnLst/>
              <a:rect r="r" b="b" t="t" l="l"/>
              <a:pathLst>
                <a:path h="812800" w="1730040">
                  <a:moveTo>
                    <a:pt x="865020" y="0"/>
                  </a:moveTo>
                  <a:cubicBezTo>
                    <a:pt x="387283" y="0"/>
                    <a:pt x="0" y="181951"/>
                    <a:pt x="0" y="406400"/>
                  </a:cubicBezTo>
                  <a:cubicBezTo>
                    <a:pt x="0" y="630849"/>
                    <a:pt x="387283" y="812800"/>
                    <a:pt x="865020" y="812800"/>
                  </a:cubicBezTo>
                  <a:cubicBezTo>
                    <a:pt x="1342757" y="812800"/>
                    <a:pt x="1730040" y="630849"/>
                    <a:pt x="1730040" y="406400"/>
                  </a:cubicBezTo>
                  <a:cubicBezTo>
                    <a:pt x="1730040" y="181951"/>
                    <a:pt x="1342757" y="0"/>
                    <a:pt x="86502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62191" y="38100"/>
              <a:ext cx="1405657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8627761" y="1026995"/>
            <a:ext cx="4645040" cy="4645021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80885" y="2922076"/>
            <a:ext cx="7114810" cy="1281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Z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głoszenia[tu wpisz do kogo ?, jak ?]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Spotkania odbywają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się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w: [tu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wpi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sz miejsce]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Dyżury Schoolworkerów : [wpisz dni i godziny]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Gdzie i kiedy?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C8C91">
                <a:alpha val="3568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722716" y="-3660459"/>
            <a:ext cx="9985343" cy="4691272"/>
            <a:chOff x="0" y="0"/>
            <a:chExt cx="173004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30040" cy="812800"/>
            </a:xfrm>
            <a:custGeom>
              <a:avLst/>
              <a:gdLst/>
              <a:ahLst/>
              <a:cxnLst/>
              <a:rect r="r" b="b" t="t" l="l"/>
              <a:pathLst>
                <a:path h="812800" w="1730040">
                  <a:moveTo>
                    <a:pt x="865020" y="0"/>
                  </a:moveTo>
                  <a:cubicBezTo>
                    <a:pt x="387283" y="0"/>
                    <a:pt x="0" y="181951"/>
                    <a:pt x="0" y="406400"/>
                  </a:cubicBezTo>
                  <a:cubicBezTo>
                    <a:pt x="0" y="630849"/>
                    <a:pt x="387283" y="812800"/>
                    <a:pt x="865020" y="812800"/>
                  </a:cubicBezTo>
                  <a:cubicBezTo>
                    <a:pt x="1342757" y="812800"/>
                    <a:pt x="1730040" y="630849"/>
                    <a:pt x="1730040" y="406400"/>
                  </a:cubicBezTo>
                  <a:cubicBezTo>
                    <a:pt x="1730040" y="181951"/>
                    <a:pt x="1342757" y="0"/>
                    <a:pt x="86502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62191" y="38100"/>
              <a:ext cx="1405657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319878" y="1114804"/>
            <a:ext cx="4691272" cy="469127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80885" y="2064826"/>
            <a:ext cx="7114810" cy="299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Rozm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owy są poufne – to, co mówisz, zostaje między Tobą a Schoolworkerem.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Wyjątek: jeśli istnieje ryzyko, że Ty lub ktoś inny może być w niebezpieczeń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stwie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– wtedy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sprawa trafia do dorosłych.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Schoolworkerzy mają stałe wsparcie od Koordynatorów Szkolnych.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030588" y="2311127"/>
            <a:ext cx="4980562" cy="2926080"/>
          </a:xfrm>
          <a:custGeom>
            <a:avLst/>
            <a:gdLst/>
            <a:ahLst/>
            <a:cxnLst/>
            <a:rect r="r" b="b" t="t" l="l"/>
            <a:pathLst>
              <a:path h="2926080" w="4980562">
                <a:moveTo>
                  <a:pt x="0" y="0"/>
                </a:moveTo>
                <a:lnTo>
                  <a:pt x="4980562" y="0"/>
                </a:lnTo>
                <a:lnTo>
                  <a:pt x="498056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Zasady bezpieczeństwa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05230">
            <a:off x="4324446" y="7963"/>
            <a:ext cx="15168253" cy="18633115"/>
            <a:chOff x="0" y="0"/>
            <a:chExt cx="812800" cy="998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998467"/>
            </a:xfrm>
            <a:custGeom>
              <a:avLst/>
              <a:gdLst/>
              <a:ahLst/>
              <a:cxnLst/>
              <a:rect r="r" b="b" t="t" l="l"/>
              <a:pathLst>
                <a:path h="998467" w="812800">
                  <a:moveTo>
                    <a:pt x="406400" y="0"/>
                  </a:moveTo>
                  <a:lnTo>
                    <a:pt x="812800" y="998467"/>
                  </a:lnTo>
                  <a:lnTo>
                    <a:pt x="0" y="99846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8C8C91">
                <a:alpha val="35686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425474"/>
              <a:ext cx="558800" cy="5016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945617" y="6151889"/>
            <a:ext cx="6280599" cy="863582"/>
          </a:xfrm>
          <a:custGeom>
            <a:avLst/>
            <a:gdLst/>
            <a:ahLst/>
            <a:cxnLst/>
            <a:rect r="r" b="b" t="t" l="l"/>
            <a:pathLst>
              <a:path h="863582" w="6280599">
                <a:moveTo>
                  <a:pt x="0" y="0"/>
                </a:moveTo>
                <a:lnTo>
                  <a:pt x="6280600" y="0"/>
                </a:lnTo>
                <a:lnTo>
                  <a:pt x="6280600" y="863582"/>
                </a:lnTo>
                <a:lnTo>
                  <a:pt x="0" y="863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55932" y="289487"/>
            <a:ext cx="3388696" cy="338869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0" y="1023177"/>
            <a:ext cx="13011150" cy="7636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731520" y="249162"/>
            <a:ext cx="4401522" cy="554798"/>
            <a:chOff x="0" y="0"/>
            <a:chExt cx="320964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7780" y="22860"/>
              <a:ext cx="3184249" cy="360680"/>
            </a:xfrm>
            <a:custGeom>
              <a:avLst/>
              <a:gdLst/>
              <a:ahLst/>
              <a:cxnLst/>
              <a:rect r="r" b="b" t="t" l="l"/>
              <a:pathLst>
                <a:path h="360680" w="3184249">
                  <a:moveTo>
                    <a:pt x="3184249" y="180340"/>
                  </a:moveTo>
                  <a:cubicBezTo>
                    <a:pt x="3184249" y="81280"/>
                    <a:pt x="3104239" y="0"/>
                    <a:pt x="3003908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3003908" y="360680"/>
                  </a:lnTo>
                  <a:cubicBezTo>
                    <a:pt x="3102968" y="360680"/>
                    <a:pt x="3184249" y="279400"/>
                    <a:pt x="3184249" y="180340"/>
                  </a:cubicBezTo>
                  <a:close/>
                </a:path>
              </a:pathLst>
            </a:custGeom>
            <a:solidFill>
              <a:srgbClr val="C1C1C1">
                <a:alpha val="32941"/>
              </a:srgbClr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722716" y="-3660459"/>
            <a:ext cx="9985343" cy="4691272"/>
            <a:chOff x="0" y="0"/>
            <a:chExt cx="173004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30040" cy="812800"/>
            </a:xfrm>
            <a:custGeom>
              <a:avLst/>
              <a:gdLst/>
              <a:ahLst/>
              <a:cxnLst/>
              <a:rect r="r" b="b" t="t" l="l"/>
              <a:pathLst>
                <a:path h="812800" w="1730040">
                  <a:moveTo>
                    <a:pt x="865020" y="0"/>
                  </a:moveTo>
                  <a:cubicBezTo>
                    <a:pt x="387283" y="0"/>
                    <a:pt x="0" y="181951"/>
                    <a:pt x="0" y="406400"/>
                  </a:cubicBezTo>
                  <a:cubicBezTo>
                    <a:pt x="0" y="630849"/>
                    <a:pt x="387283" y="812800"/>
                    <a:pt x="865020" y="812800"/>
                  </a:cubicBezTo>
                  <a:cubicBezTo>
                    <a:pt x="1342757" y="812800"/>
                    <a:pt x="1730040" y="630849"/>
                    <a:pt x="1730040" y="406400"/>
                  </a:cubicBezTo>
                  <a:cubicBezTo>
                    <a:pt x="1730040" y="181951"/>
                    <a:pt x="1342757" y="0"/>
                    <a:pt x="86502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162191" y="38100"/>
              <a:ext cx="1405657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028461" y="1134232"/>
            <a:ext cx="4691272" cy="469127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AB55">
                <a:alpha val="3098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2258" lIns="42258" bIns="42258" rIns="42258"/>
            <a:lstStyle/>
            <a:p>
              <a:pPr algn="ctr">
                <a:lnSpc>
                  <a:spcPts val="181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7225383" y="1798353"/>
            <a:ext cx="5854686" cy="3585995"/>
          </a:xfrm>
          <a:custGeom>
            <a:avLst/>
            <a:gdLst/>
            <a:ahLst/>
            <a:cxnLst/>
            <a:rect r="r" b="b" t="t" l="l"/>
            <a:pathLst>
              <a:path h="3585995" w="5854686">
                <a:moveTo>
                  <a:pt x="0" y="0"/>
                </a:moveTo>
                <a:lnTo>
                  <a:pt x="5854687" y="0"/>
                </a:lnTo>
                <a:lnTo>
                  <a:pt x="5854687" y="3585996"/>
                </a:lnTo>
                <a:lnTo>
                  <a:pt x="0" y="3585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55735" y="2794597"/>
            <a:ext cx="6298843" cy="1710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Chc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esz zostać Schoolworkerem i wspierać rówieśników w naszej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szkole?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</a:t>
            </a:r>
          </a:p>
          <a:p>
            <a:pPr algn="l" marL="523819" indent="-261910" lvl="1">
              <a:lnSpc>
                <a:spcPts val="3396"/>
              </a:lnSpc>
              <a:buFont typeface="Arial"/>
              <a:buChar char="•"/>
            </a:pP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Zgłoś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 </a:t>
            </a:r>
            <a:r>
              <a:rPr lang="en-US" sz="2426">
                <a:solidFill>
                  <a:srgbClr val="2B2929"/>
                </a:solidFill>
                <a:latin typeface="Helveticish"/>
                <a:ea typeface="Helveticish"/>
                <a:cs typeface="Helveticish"/>
                <a:sym typeface="Helveticish"/>
              </a:rPr>
              <a:t>się do [imię i nazwisko koordynatora / pedagoga].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80885" y="352678"/>
            <a:ext cx="4056797" cy="30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6"/>
              </a:lnSpc>
              <a:spcBef>
                <a:spcPct val="0"/>
              </a:spcBef>
            </a:pPr>
            <a:r>
              <a:rPr lang="en-US" b="true" sz="1683">
                <a:solidFill>
                  <a:srgbClr val="2B2929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Dołącz do nas!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DAGzr8sLCss</dc:identifier>
  <dcterms:modified xsi:type="dcterms:W3CDTF">2011-08-01T06:04:30Z</dcterms:modified>
  <cp:revision>1</cp:revision>
  <dc:title>Prezentacja dla uczniów i uczennic</dc:title>
</cp:coreProperties>
</file>